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4"/>
  </p:notesMasterIdLst>
  <p:sldIdLst>
    <p:sldId id="259" r:id="rId2"/>
    <p:sldId id="257" r:id="rId3"/>
    <p:sldId id="265" r:id="rId4"/>
    <p:sldId id="266" r:id="rId5"/>
    <p:sldId id="267" r:id="rId6"/>
    <p:sldId id="268" r:id="rId7"/>
    <p:sldId id="261" r:id="rId8"/>
    <p:sldId id="256" r:id="rId9"/>
    <p:sldId id="269" r:id="rId10"/>
    <p:sldId id="270" r:id="rId11"/>
    <p:sldId id="262" r:id="rId12"/>
    <p:sldId id="263" r:id="rId13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406" autoAdjust="0"/>
  </p:normalViewPr>
  <p:slideViewPr>
    <p:cSldViewPr>
      <p:cViewPr>
        <p:scale>
          <a:sx n="66" d="100"/>
          <a:sy n="66" d="100"/>
        </p:scale>
        <p:origin x="636" y="-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7D95E6-FAB1-4AA2-B15B-D980B5D05FAB}" type="datetimeFigureOut">
              <a:rPr lang="pt-BR" smtClean="0"/>
              <a:t>31/05/2016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D3C4B4-8596-4252-83BB-F8875B1AF18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1119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D3C4B4-8596-4252-83BB-F8875B1AF189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0611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tângulo 22"/>
          <p:cNvSpPr/>
          <p:nvPr/>
        </p:nvSpPr>
        <p:spPr>
          <a:xfrm flipV="1">
            <a:off x="5410182" y="3810000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4" name="Retângulo 23"/>
          <p:cNvSpPr/>
          <p:nvPr/>
        </p:nvSpPr>
        <p:spPr>
          <a:xfrm flipV="1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5" name="Retângulo 24"/>
          <p:cNvSpPr/>
          <p:nvPr/>
        </p:nvSpPr>
        <p:spPr>
          <a:xfrm flipV="1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6" name="Retângulo 25"/>
          <p:cNvSpPr/>
          <p:nvPr/>
        </p:nvSpPr>
        <p:spPr>
          <a:xfrm flipV="1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Retângulo 26"/>
          <p:cNvSpPr/>
          <p:nvPr/>
        </p:nvSpPr>
        <p:spPr>
          <a:xfrm flipV="1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0" name="Retângulo de cantos arredondados 29"/>
          <p:cNvSpPr/>
          <p:nvPr/>
        </p:nvSpPr>
        <p:spPr bwMode="white">
          <a:xfrm>
            <a:off x="5410200" y="3962400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1" name="Retângulo de cantos arredondados 30"/>
          <p:cNvSpPr/>
          <p:nvPr/>
        </p:nvSpPr>
        <p:spPr bwMode="white">
          <a:xfrm>
            <a:off x="7376507" y="406098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tângulo 6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tângulo 9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tângulo 10"/>
          <p:cNvSpPr/>
          <p:nvPr/>
        </p:nvSpPr>
        <p:spPr>
          <a:xfrm flipV="1">
            <a:off x="6414051" y="3643090"/>
            <a:ext cx="2729950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tângulo 1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ítulo 7"/>
          <p:cNvSpPr>
            <a:spLocks noGrp="1"/>
          </p:cNvSpPr>
          <p:nvPr>
            <p:ph type="ctrTitle"/>
          </p:nvPr>
        </p:nvSpPr>
        <p:spPr>
          <a:xfrm>
            <a:off x="457200" y="2401887"/>
            <a:ext cx="84582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9" name="Subtítulo 8"/>
          <p:cNvSpPr>
            <a:spLocks noGrp="1"/>
          </p:cNvSpPr>
          <p:nvPr>
            <p:ph type="subTitle" idx="1"/>
          </p:nvPr>
        </p:nvSpPr>
        <p:spPr>
          <a:xfrm>
            <a:off x="457200" y="3899938"/>
            <a:ext cx="4953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pt-BR" smtClean="0"/>
              <a:t>Clique para editar o estilo do subtítulo mestre</a:t>
            </a:r>
            <a:endParaRPr kumimoji="0" lang="en-US"/>
          </a:p>
        </p:txBody>
      </p:sp>
      <p:sp>
        <p:nvSpPr>
          <p:cNvPr id="28" name="Espaço Reservado para Data 27"/>
          <p:cNvSpPr>
            <a:spLocks noGrp="1"/>
          </p:cNvSpPr>
          <p:nvPr>
            <p:ph type="dt" sz="half" idx="10"/>
          </p:nvPr>
        </p:nvSpPr>
        <p:spPr>
          <a:xfrm>
            <a:off x="6705600" y="4206240"/>
            <a:ext cx="960120" cy="457200"/>
          </a:xfrm>
        </p:spPr>
        <p:txBody>
          <a:bodyPr/>
          <a:lstStyle/>
          <a:p>
            <a:fld id="{FBAB641D-B179-484F-BEBB-E27464A7761B}" type="datetimeFigureOut">
              <a:rPr lang="pt-BR" smtClean="0"/>
              <a:t>31/05/2016</a:t>
            </a:fld>
            <a:endParaRPr lang="pt-BR"/>
          </a:p>
        </p:txBody>
      </p:sp>
      <p:sp>
        <p:nvSpPr>
          <p:cNvPr id="17" name="Espaço Reservado para Rodapé 16"/>
          <p:cNvSpPr>
            <a:spLocks noGrp="1"/>
          </p:cNvSpPr>
          <p:nvPr>
            <p:ph type="ftr" sz="quarter" idx="11"/>
          </p:nvPr>
        </p:nvSpPr>
        <p:spPr>
          <a:xfrm>
            <a:off x="5410200" y="4205288"/>
            <a:ext cx="1295400" cy="457200"/>
          </a:xfrm>
        </p:spPr>
        <p:txBody>
          <a:bodyPr/>
          <a:lstStyle/>
          <a:p>
            <a:endParaRPr lang="pt-BR"/>
          </a:p>
        </p:txBody>
      </p:sp>
      <p:sp>
        <p:nvSpPr>
          <p:cNvPr id="29" name="Espaço Reservado para Número de Slide 28"/>
          <p:cNvSpPr>
            <a:spLocks noGrp="1"/>
          </p:cNvSpPr>
          <p:nvPr>
            <p:ph type="sldNum" sz="quarter" idx="12"/>
          </p:nvPr>
        </p:nvSpPr>
        <p:spPr>
          <a:xfrm>
            <a:off x="8320088" y="1136"/>
            <a:ext cx="747712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0C2191E5-F86A-4769-B796-2634AE8829B0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B641D-B179-484F-BEBB-E27464A7761B}" type="datetimeFigureOut">
              <a:rPr lang="pt-BR" smtClean="0"/>
              <a:t>31/05/2016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91E5-F86A-4769-B796-2634AE8829B0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781800" y="1143000"/>
            <a:ext cx="1905000" cy="5486400"/>
          </a:xfrm>
        </p:spPr>
        <p:txBody>
          <a:bodyPr vert="eaVert"/>
          <a:lstStyle/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143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B641D-B179-484F-BEBB-E27464A7761B}" type="datetimeFigureOut">
              <a:rPr lang="pt-BR" smtClean="0"/>
              <a:t>31/05/2016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91E5-F86A-4769-B796-2634AE8829B0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B641D-B179-484F-BEBB-E27464A7761B}" type="datetimeFigureOut">
              <a:rPr lang="pt-BR" smtClean="0"/>
              <a:t>31/05/2016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91E5-F86A-4769-B796-2634AE8829B0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1981200"/>
            <a:ext cx="77724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3367088"/>
            <a:ext cx="77724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B641D-B179-484F-BEBB-E27464A7761B}" type="datetimeFigureOut">
              <a:rPr lang="pt-BR" smtClean="0"/>
              <a:t>31/05/2016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91E5-F86A-4769-B796-2634AE8829B0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2249424"/>
            <a:ext cx="40386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B641D-B179-484F-BEBB-E27464A7761B}" type="datetimeFigureOut">
              <a:rPr lang="pt-BR" smtClean="0"/>
              <a:t>31/05/2016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91E5-F86A-4769-B796-2634AE8829B0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1000" y="1143000"/>
            <a:ext cx="8382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81000" y="2244970"/>
            <a:ext cx="4041648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3"/>
          </p:nvPr>
        </p:nvSpPr>
        <p:spPr>
          <a:xfrm>
            <a:off x="4721225" y="2244970"/>
            <a:ext cx="4041775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2"/>
          </p:nvPr>
        </p:nvSpPr>
        <p:spPr>
          <a:xfrm>
            <a:off x="381000" y="2708519"/>
            <a:ext cx="4041648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718304" y="2708519"/>
            <a:ext cx="4041775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26" name="Espaço Reservado para Data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FBAB641D-B179-484F-BEBB-E27464A7761B}" type="datetimeFigureOut">
              <a:rPr lang="pt-BR" smtClean="0"/>
              <a:t>31/05/2016</a:t>
            </a:fld>
            <a:endParaRPr lang="pt-BR"/>
          </a:p>
        </p:txBody>
      </p:sp>
      <p:sp>
        <p:nvSpPr>
          <p:cNvPr id="27" name="Espaço Reservado para Número de Slide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0C2191E5-F86A-4769-B796-2634AE8829B0}" type="slidenum">
              <a:rPr lang="pt-BR" smtClean="0"/>
              <a:t>‹nº›</a:t>
            </a:fld>
            <a:endParaRPr lang="pt-BR"/>
          </a:p>
        </p:txBody>
      </p:sp>
      <p:sp>
        <p:nvSpPr>
          <p:cNvPr id="28" name="Espaço Reservado para Rodapé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>
          <a:xfrm>
            <a:off x="6583680" y="612648"/>
            <a:ext cx="957264" cy="457200"/>
          </a:xfrm>
        </p:spPr>
        <p:txBody>
          <a:bodyPr/>
          <a:lstStyle/>
          <a:p>
            <a:fld id="{FBAB641D-B179-484F-BEBB-E27464A7761B}" type="datetimeFigureOut">
              <a:rPr lang="pt-BR" smtClean="0"/>
              <a:t>31/05/2016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>
          <a:xfrm>
            <a:off x="5257800" y="612648"/>
            <a:ext cx="1325880" cy="457200"/>
          </a:xfr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>
          <a:xfrm>
            <a:off x="8174736" y="2272"/>
            <a:ext cx="762000" cy="365760"/>
          </a:xfrm>
        </p:spPr>
        <p:txBody>
          <a:bodyPr/>
          <a:lstStyle/>
          <a:p>
            <a:fld id="{0C2191E5-F86A-4769-B796-2634AE8829B0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B641D-B179-484F-BEBB-E27464A7761B}" type="datetimeFigureOut">
              <a:rPr lang="pt-BR" smtClean="0"/>
              <a:t>31/05/2016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91E5-F86A-4769-B796-2634AE8829B0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53496" y="1101970"/>
            <a:ext cx="338328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2"/>
          </p:nvPr>
        </p:nvSpPr>
        <p:spPr>
          <a:xfrm>
            <a:off x="5353496" y="2010727"/>
            <a:ext cx="338328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1"/>
          </p:nvPr>
        </p:nvSpPr>
        <p:spPr>
          <a:xfrm>
            <a:off x="152400" y="776287"/>
            <a:ext cx="5102352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pt-BR" smtClean="0"/>
              <a:t>Clique para editar 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B641D-B179-484F-BEBB-E27464A7761B}" type="datetimeFigureOut">
              <a:rPr lang="pt-BR" smtClean="0"/>
              <a:t>31/05/2016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91E5-F86A-4769-B796-2634AE8829B0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440434" y="1109160"/>
            <a:ext cx="586803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403671" y="1143000"/>
            <a:ext cx="4572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pt-BR" smtClean="0"/>
              <a:t>Clique no ícone para adicionar uma imagem</a:t>
            </a:r>
            <a:endParaRPr kumimoji="0"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088443" y="3274308"/>
            <a:ext cx="25908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AB641D-B179-484F-BEBB-E27464A7761B}" type="datetimeFigureOut">
              <a:rPr lang="pt-BR" smtClean="0"/>
              <a:t>31/05/2016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2191E5-F86A-4769-B796-2634AE8829B0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Retângulo 28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0" name="Retângulo 29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1" name="Retângulo 30"/>
          <p:cNvSpPr/>
          <p:nvPr/>
        </p:nvSpPr>
        <p:spPr>
          <a:xfrm flipV="1">
            <a:off x="5410182" y="360246"/>
            <a:ext cx="3733819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tângulo 31"/>
          <p:cNvSpPr/>
          <p:nvPr/>
        </p:nvSpPr>
        <p:spPr>
          <a:xfrm flipV="1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3" name="Retângulo de cantos arredondados 32"/>
          <p:cNvSpPr/>
          <p:nvPr/>
        </p:nvSpPr>
        <p:spPr bwMode="white">
          <a:xfrm>
            <a:off x="5407339" y="497504"/>
            <a:ext cx="306324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34" name="Retângulo de cantos arredondados 33"/>
          <p:cNvSpPr/>
          <p:nvPr/>
        </p:nvSpPr>
        <p:spPr bwMode="white">
          <a:xfrm>
            <a:off x="7373646" y="588943"/>
            <a:ext cx="16002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5" name="Retângulo 34"/>
          <p:cNvSpPr/>
          <p:nvPr/>
        </p:nvSpPr>
        <p:spPr bwMode="invGray"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6" name="Retângulo 35"/>
          <p:cNvSpPr/>
          <p:nvPr/>
        </p:nvSpPr>
        <p:spPr bwMode="invGray"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37" name="Retângulo 36"/>
          <p:cNvSpPr/>
          <p:nvPr/>
        </p:nvSpPr>
        <p:spPr bwMode="invGray"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8" name="Retângulo 37"/>
          <p:cNvSpPr/>
          <p:nvPr/>
        </p:nvSpPr>
        <p:spPr bwMode="invGray"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9" name="Retângulo 38"/>
          <p:cNvSpPr/>
          <p:nvPr/>
        </p:nvSpPr>
        <p:spPr bwMode="invGray"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0" name="Retângulo 39"/>
          <p:cNvSpPr/>
          <p:nvPr/>
        </p:nvSpPr>
        <p:spPr bwMode="invGray"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Espaço Reservado para Título 21"/>
          <p:cNvSpPr>
            <a:spLocks noGrp="1"/>
          </p:cNvSpPr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pt-BR" smtClean="0"/>
              <a:t>Clique para editar o título mestre</a:t>
            </a:r>
            <a:endParaRPr kumimoji="0" lang="en-US"/>
          </a:p>
        </p:txBody>
      </p:sp>
      <p:sp>
        <p:nvSpPr>
          <p:cNvPr id="13" name="Espaço Reservado para Texto 12"/>
          <p:cNvSpPr>
            <a:spLocks noGrp="1"/>
          </p:cNvSpPr>
          <p:nvPr>
            <p:ph type="body" idx="1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t-BR" smtClean="0"/>
              <a:t>Clique para editar o texto mestre</a:t>
            </a:r>
          </a:p>
          <a:p>
            <a:pPr lvl="1" eaLnBrk="1" latinLnBrk="0" hangingPunct="1"/>
            <a:r>
              <a:rPr kumimoji="0" lang="pt-BR" smtClean="0"/>
              <a:t>Segundo nível</a:t>
            </a:r>
          </a:p>
          <a:p>
            <a:pPr lvl="2" eaLnBrk="1" latinLnBrk="0" hangingPunct="1"/>
            <a:r>
              <a:rPr kumimoji="0" lang="pt-BR" smtClean="0"/>
              <a:t>Terceiro nível</a:t>
            </a:r>
          </a:p>
          <a:p>
            <a:pPr lvl="3" eaLnBrk="1" latinLnBrk="0" hangingPunct="1"/>
            <a:r>
              <a:rPr kumimoji="0" lang="pt-BR" smtClean="0"/>
              <a:t>Quarto nível</a:t>
            </a:r>
          </a:p>
          <a:p>
            <a:pPr lvl="4" eaLnBrk="1" latinLnBrk="0" hangingPunct="1"/>
            <a:r>
              <a:rPr kumimoji="0" lang="pt-BR" smtClean="0"/>
              <a:t>Quinto nível</a:t>
            </a:r>
            <a:endParaRPr kumimoji="0" lang="en-US"/>
          </a:p>
        </p:txBody>
      </p:sp>
      <p:sp>
        <p:nvSpPr>
          <p:cNvPr id="14" name="Espaço Reservado para Data 13"/>
          <p:cNvSpPr>
            <a:spLocks noGrp="1"/>
          </p:cNvSpPr>
          <p:nvPr>
            <p:ph type="dt" sz="half" idx="2"/>
          </p:nvPr>
        </p:nvSpPr>
        <p:spPr>
          <a:xfrm>
            <a:off x="6586536" y="612648"/>
            <a:ext cx="957264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FBAB641D-B179-484F-BEBB-E27464A7761B}" type="datetimeFigureOut">
              <a:rPr lang="pt-BR" smtClean="0"/>
              <a:t>31/05/2016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3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pt-BR"/>
          </a:p>
        </p:txBody>
      </p:sp>
      <p:sp>
        <p:nvSpPr>
          <p:cNvPr id="23" name="Espaço Reservado para Número de Slide 22"/>
          <p:cNvSpPr>
            <a:spLocks noGrp="1"/>
          </p:cNvSpPr>
          <p:nvPr>
            <p:ph type="sldNum" sz="quarter" idx="4"/>
          </p:nvPr>
        </p:nvSpPr>
        <p:spPr>
          <a:xfrm>
            <a:off x="8174736" y="2272"/>
            <a:ext cx="762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0C2191E5-F86A-4769-B796-2634AE8829B0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 smtClean="0"/>
              <a:t>Bat</a:t>
            </a:r>
            <a:r>
              <a:rPr lang="pt-BR" dirty="0" smtClean="0"/>
              <a:t> </a:t>
            </a:r>
            <a:r>
              <a:rPr lang="pt-BR" dirty="0" err="1" smtClean="0"/>
              <a:t>algorithm</a:t>
            </a:r>
            <a:r>
              <a:rPr lang="pt-BR" dirty="0" smtClean="0"/>
              <a:t/>
            </a:r>
            <a:br>
              <a:rPr lang="pt-BR" dirty="0" smtClean="0"/>
            </a:b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Nielsen Castelo Damasceno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2498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1069848"/>
          </a:xfrm>
        </p:spPr>
        <p:txBody>
          <a:bodyPr/>
          <a:lstStyle/>
          <a:p>
            <a:pPr algn="ctr"/>
            <a:r>
              <a:rPr lang="pt-BR" dirty="0" err="1" smtClean="0"/>
              <a:t>Bat</a:t>
            </a:r>
            <a:r>
              <a:rPr lang="pt-BR" dirty="0" smtClean="0"/>
              <a:t> </a:t>
            </a:r>
            <a:r>
              <a:rPr lang="pt-BR" dirty="0" err="1" smtClean="0"/>
              <a:t>Algorithm</a:t>
            </a:r>
            <a:r>
              <a:rPr lang="pt-BR" dirty="0" smtClean="0"/>
              <a:t> - Pseudocódigo</a:t>
            </a:r>
            <a:endParaRPr lang="pt-BR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260" y="1988840"/>
            <a:ext cx="8231454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787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1069848"/>
          </a:xfrm>
        </p:spPr>
        <p:txBody>
          <a:bodyPr/>
          <a:lstStyle/>
          <a:p>
            <a:pPr algn="ctr"/>
            <a:r>
              <a:rPr lang="pt-BR" dirty="0" err="1" smtClean="0"/>
              <a:t>Bat</a:t>
            </a:r>
            <a:r>
              <a:rPr lang="pt-BR" dirty="0" smtClean="0"/>
              <a:t> </a:t>
            </a:r>
            <a:r>
              <a:rPr lang="pt-BR" dirty="0" err="1" smtClean="0"/>
              <a:t>Algorithm</a:t>
            </a:r>
            <a:r>
              <a:rPr lang="pt-BR" dirty="0" smtClean="0"/>
              <a:t> - Exemplo</a:t>
            </a:r>
            <a:endParaRPr lang="pt-BR" dirty="0"/>
          </a:p>
        </p:txBody>
      </p:sp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57200" y="2249424"/>
            <a:ext cx="8229600" cy="747528"/>
          </a:xfrm>
        </p:spPr>
        <p:txBody>
          <a:bodyPr/>
          <a:lstStyle/>
          <a:p>
            <a:r>
              <a:rPr lang="pt-BR" dirty="0" smtClean="0"/>
              <a:t>Função esfera:</a:t>
            </a: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165" y="1943626"/>
            <a:ext cx="5184576" cy="3657600"/>
          </a:xfrm>
          <a:prstGeom prst="rect">
            <a:avLst/>
          </a:prstGeom>
        </p:spPr>
      </p:pic>
      <p:pic>
        <p:nvPicPr>
          <p:cNvPr id="1026" name="Picture 2" descr="C:\Users\PauloCesar\Desktop\0770a5cfa1d5ad1f6c403315cca9049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3582308"/>
            <a:ext cx="1558168" cy="745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/>
          <p:cNvSpPr txBox="1"/>
          <p:nvPr/>
        </p:nvSpPr>
        <p:spPr>
          <a:xfrm>
            <a:off x="755576" y="3212976"/>
            <a:ext cx="1276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- Fórmula:</a:t>
            </a:r>
            <a:endParaRPr lang="pt-BR" dirty="0"/>
          </a:p>
        </p:txBody>
      </p:sp>
      <p:pic>
        <p:nvPicPr>
          <p:cNvPr id="1027" name="Picture 3" descr="C:\Users\PauloCesar\Desktop\70a7231688ab8a6746e6096e69f858b3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655" y="5589240"/>
            <a:ext cx="2486025" cy="288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ixaDeTexto 8"/>
          <p:cNvSpPr txBox="1"/>
          <p:nvPr/>
        </p:nvSpPr>
        <p:spPr>
          <a:xfrm>
            <a:off x="755576" y="5157192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- Mínimo:</a:t>
            </a:r>
            <a:endParaRPr lang="pt-BR" dirty="0"/>
          </a:p>
        </p:txBody>
      </p:sp>
      <p:pic>
        <p:nvPicPr>
          <p:cNvPr id="1028" name="Picture 4" descr="C:\Users\PauloCesar\Desktop\6edd4ad0bea50fa9b2f0dbacd62fa91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61" y="4914050"/>
            <a:ext cx="1315591" cy="171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/>
          <p:cNvSpPr txBox="1"/>
          <p:nvPr/>
        </p:nvSpPr>
        <p:spPr>
          <a:xfrm>
            <a:off x="755576" y="4355812"/>
            <a:ext cx="2258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- Domínio de Busca: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04764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1069848"/>
          </a:xfrm>
        </p:spPr>
        <p:txBody>
          <a:bodyPr/>
          <a:lstStyle/>
          <a:p>
            <a:pPr algn="ctr"/>
            <a:r>
              <a:rPr lang="pt-BR" dirty="0" err="1" smtClean="0"/>
              <a:t>Bat</a:t>
            </a:r>
            <a:r>
              <a:rPr lang="pt-BR" dirty="0" smtClean="0"/>
              <a:t> </a:t>
            </a:r>
            <a:r>
              <a:rPr lang="pt-BR" dirty="0" err="1" smtClean="0"/>
              <a:t>Algorithm</a:t>
            </a:r>
            <a:r>
              <a:rPr lang="pt-BR" dirty="0" smtClean="0"/>
              <a:t> - Exemplo</a:t>
            </a:r>
            <a:endParaRPr lang="pt-BR" dirty="0"/>
          </a:p>
        </p:txBody>
      </p:sp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467544" y="2924944"/>
            <a:ext cx="8229600" cy="747528"/>
          </a:xfrm>
        </p:spPr>
        <p:txBody>
          <a:bodyPr/>
          <a:lstStyle/>
          <a:p>
            <a:pPr marL="109728" indent="0" algn="ctr">
              <a:buNone/>
            </a:pPr>
            <a:r>
              <a:rPr lang="pt-BR" dirty="0" smtClean="0"/>
              <a:t>Código no MATLAB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9577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>
          <a:xfrm>
            <a:off x="457200" y="1772816"/>
            <a:ext cx="8229600" cy="4801720"/>
          </a:xfrm>
        </p:spPr>
        <p:txBody>
          <a:bodyPr>
            <a:normAutofit/>
          </a:bodyPr>
          <a:lstStyle/>
          <a:p>
            <a:pPr algn="just"/>
            <a:r>
              <a:rPr lang="pt-PT" dirty="0"/>
              <a:t>Recentemente proposto por (YANG, 2010), o Algoritmo Morcego ou Bat Algorithm - BA é uma metaheurística que foi concebida baseando-se na técnica de eco- localização de algumas espécies de morcego quando em voos noturnos. </a:t>
            </a:r>
            <a:endParaRPr lang="pt-PT" dirty="0" smtClean="0"/>
          </a:p>
          <a:p>
            <a:pPr algn="just"/>
            <a:r>
              <a:rPr lang="pt-PT" dirty="0" smtClean="0"/>
              <a:t>Neste </a:t>
            </a:r>
            <a:r>
              <a:rPr lang="pt-PT" dirty="0"/>
              <a:t>modelo computacional cada morcego é codificado na forma de vetor, representando assim uma solução candidata. </a:t>
            </a:r>
            <a:endParaRPr lang="pt-BR" dirty="0"/>
          </a:p>
        </p:txBody>
      </p:sp>
      <p:sp>
        <p:nvSpPr>
          <p:cNvPr id="7" name="Título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1069848"/>
          </a:xfrm>
        </p:spPr>
        <p:txBody>
          <a:bodyPr/>
          <a:lstStyle/>
          <a:p>
            <a:pPr algn="ctr"/>
            <a:r>
              <a:rPr lang="pt-BR" dirty="0" err="1" smtClean="0"/>
              <a:t>Bat</a:t>
            </a:r>
            <a:r>
              <a:rPr lang="pt-BR" dirty="0" smtClean="0"/>
              <a:t> </a:t>
            </a:r>
            <a:r>
              <a:rPr lang="pt-BR" dirty="0" err="1" smtClean="0"/>
              <a:t>Algorithm</a:t>
            </a:r>
            <a:r>
              <a:rPr lang="pt-BR" dirty="0" smtClean="0"/>
              <a:t> - Conceito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76927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>
          <a:xfrm>
            <a:off x="457200" y="1772816"/>
            <a:ext cx="8229600" cy="4801720"/>
          </a:xfrm>
        </p:spPr>
        <p:txBody>
          <a:bodyPr>
            <a:normAutofit/>
          </a:bodyPr>
          <a:lstStyle/>
          <a:p>
            <a:pPr algn="just"/>
            <a:r>
              <a:rPr lang="pt-PT" dirty="0"/>
              <a:t>Uma população de morcegos então se move no entorno do espaço de busca do problema, atualizando continuamente a frequência, velocidade e posição conforme se distanciam ou se aproximam da presa (solução ótima). </a:t>
            </a:r>
            <a:endParaRPr lang="pt-PT" dirty="0" smtClean="0"/>
          </a:p>
          <a:p>
            <a:pPr algn="just"/>
            <a:r>
              <a:rPr lang="pt-PT" dirty="0" smtClean="0"/>
              <a:t>A </a:t>
            </a:r>
            <a:r>
              <a:rPr lang="pt-PT" dirty="0"/>
              <a:t>cada nova interação do algoritmo, os morcegos são atualizados tomando como base a melhor solução encontrada pela população.</a:t>
            </a:r>
            <a:endParaRPr lang="pt-BR" dirty="0"/>
          </a:p>
          <a:p>
            <a:pPr marL="109728" indent="0">
              <a:buNone/>
            </a:pPr>
            <a:endParaRPr lang="pt-BR" dirty="0"/>
          </a:p>
        </p:txBody>
      </p:sp>
      <p:sp>
        <p:nvSpPr>
          <p:cNvPr id="7" name="Título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1069848"/>
          </a:xfrm>
        </p:spPr>
        <p:txBody>
          <a:bodyPr/>
          <a:lstStyle/>
          <a:p>
            <a:pPr algn="ctr"/>
            <a:r>
              <a:rPr lang="pt-BR" dirty="0" err="1" smtClean="0"/>
              <a:t>Bat</a:t>
            </a:r>
            <a:r>
              <a:rPr lang="pt-BR" dirty="0" smtClean="0"/>
              <a:t> </a:t>
            </a:r>
            <a:r>
              <a:rPr lang="pt-BR" dirty="0" err="1" smtClean="0"/>
              <a:t>Algorithm</a:t>
            </a:r>
            <a:r>
              <a:rPr lang="pt-BR" dirty="0" smtClean="0"/>
              <a:t> - Conceito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76927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1069848"/>
          </a:xfrm>
        </p:spPr>
        <p:txBody>
          <a:bodyPr/>
          <a:lstStyle/>
          <a:p>
            <a:pPr algn="ctr"/>
            <a:r>
              <a:rPr lang="pt-BR" dirty="0" err="1" smtClean="0"/>
              <a:t>Bat</a:t>
            </a:r>
            <a:r>
              <a:rPr lang="pt-BR" dirty="0" smtClean="0"/>
              <a:t> </a:t>
            </a:r>
            <a:r>
              <a:rPr lang="pt-BR" dirty="0" err="1" smtClean="0"/>
              <a:t>Algorithm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1844824"/>
            <a:ext cx="6918787" cy="374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988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57200" y="332656"/>
            <a:ext cx="8229600" cy="1069848"/>
          </a:xfrm>
        </p:spPr>
        <p:txBody>
          <a:bodyPr/>
          <a:lstStyle/>
          <a:p>
            <a:pPr algn="ctr"/>
            <a:r>
              <a:rPr lang="pt-BR" dirty="0" err="1" smtClean="0"/>
              <a:t>Bat</a:t>
            </a:r>
            <a:r>
              <a:rPr lang="pt-BR" dirty="0" smtClean="0"/>
              <a:t> </a:t>
            </a:r>
            <a:r>
              <a:rPr lang="pt-BR" dirty="0" err="1" smtClean="0"/>
              <a:t>Algorithm</a:t>
            </a:r>
            <a:endParaRPr lang="pt-BR" dirty="0"/>
          </a:p>
        </p:txBody>
      </p:sp>
      <p:pic>
        <p:nvPicPr>
          <p:cNvPr id="2" name="Bat Echolocation, Sona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2686" y="1196752"/>
            <a:ext cx="8217786" cy="5136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9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57200" y="332656"/>
            <a:ext cx="8229600" cy="1069848"/>
          </a:xfrm>
        </p:spPr>
        <p:txBody>
          <a:bodyPr/>
          <a:lstStyle/>
          <a:p>
            <a:pPr algn="ctr"/>
            <a:r>
              <a:rPr lang="pt-BR" dirty="0" err="1" smtClean="0"/>
              <a:t>Bat</a:t>
            </a:r>
            <a:r>
              <a:rPr lang="pt-BR" dirty="0" smtClean="0"/>
              <a:t> </a:t>
            </a:r>
            <a:r>
              <a:rPr lang="pt-BR" dirty="0" err="1" smtClean="0"/>
              <a:t>Intercepts</a:t>
            </a:r>
            <a:endParaRPr lang="pt-BR" dirty="0"/>
          </a:p>
        </p:txBody>
      </p:sp>
      <p:pic>
        <p:nvPicPr>
          <p:cNvPr id="4" name="Bat Sona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59632" y="1379656"/>
            <a:ext cx="6840760" cy="513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219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Imagem 4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663835" y="1067471"/>
            <a:ext cx="3666018" cy="3116116"/>
          </a:xfrm>
          <a:prstGeom prst="rect">
            <a:avLst/>
          </a:prstGeom>
        </p:spPr>
      </p:pic>
      <p:sp>
        <p:nvSpPr>
          <p:cNvPr id="2" name="CaixaDeTexto 1"/>
          <p:cNvSpPr txBox="1"/>
          <p:nvPr/>
        </p:nvSpPr>
        <p:spPr>
          <a:xfrm>
            <a:off x="4675332" y="2204864"/>
            <a:ext cx="4078304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 smtClean="0"/>
              <a:t>Atributos: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pt-BR" sz="3200" b="1" dirty="0" smtClean="0"/>
              <a:t>Frequência (Q);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pt-BR" sz="3200" b="1" dirty="0" smtClean="0"/>
              <a:t>Velocidade (v);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pt-BR" sz="3200" b="1" dirty="0" smtClean="0"/>
              <a:t>Posição (x);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pt-BR" sz="3200" b="1" dirty="0" smtClean="0"/>
              <a:t>Amplitude (A);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pt-BR" sz="3200" b="1" dirty="0" smtClean="0"/>
              <a:t>Taxa de Pulsos (r).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pt-BR" dirty="0" smtClean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1069848"/>
          </a:xfrm>
        </p:spPr>
        <p:txBody>
          <a:bodyPr/>
          <a:lstStyle/>
          <a:p>
            <a:pPr algn="ctr"/>
            <a:r>
              <a:rPr lang="pt-BR" dirty="0" err="1" smtClean="0"/>
              <a:t>Bat</a:t>
            </a:r>
            <a:r>
              <a:rPr lang="pt-BR" dirty="0" smtClean="0"/>
              <a:t> </a:t>
            </a:r>
            <a:r>
              <a:rPr lang="pt-BR" dirty="0" err="1" smtClean="0"/>
              <a:t>Algorithm</a:t>
            </a:r>
            <a:r>
              <a:rPr lang="pt-BR" dirty="0" smtClean="0"/>
              <a:t> - Parâmetros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96221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Imagem 10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6310192" y="2543011"/>
            <a:ext cx="1287530" cy="1439251"/>
          </a:xfrm>
          <a:prstGeom prst="rect">
            <a:avLst/>
          </a:prstGeom>
        </p:spPr>
      </p:pic>
      <p:pic>
        <p:nvPicPr>
          <p:cNvPr id="71" name="Imagem 7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1232465" y="2543007"/>
            <a:ext cx="1287530" cy="1439251"/>
          </a:xfrm>
          <a:prstGeom prst="rect">
            <a:avLst/>
          </a:prstGeom>
        </p:spPr>
      </p:pic>
      <p:pic>
        <p:nvPicPr>
          <p:cNvPr id="72" name="Imagem 7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5015141" y="2543007"/>
            <a:ext cx="1287530" cy="1439251"/>
          </a:xfrm>
          <a:prstGeom prst="rect">
            <a:avLst/>
          </a:prstGeom>
        </p:spPr>
      </p:pic>
      <p:pic>
        <p:nvPicPr>
          <p:cNvPr id="73" name="Imagem 7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3771329" y="2543007"/>
            <a:ext cx="1287530" cy="1439251"/>
          </a:xfrm>
          <a:prstGeom prst="rect">
            <a:avLst/>
          </a:prstGeom>
        </p:spPr>
      </p:pic>
      <p:pic>
        <p:nvPicPr>
          <p:cNvPr id="70" name="Imagem 6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2476277" y="2543007"/>
            <a:ext cx="1287530" cy="1439251"/>
          </a:xfrm>
          <a:prstGeom prst="rect">
            <a:avLst/>
          </a:prstGeom>
        </p:spPr>
      </p:pic>
      <p:pic>
        <p:nvPicPr>
          <p:cNvPr id="56" name="Imagem 55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6310960" y="2542346"/>
            <a:ext cx="1287530" cy="1439251"/>
          </a:xfrm>
          <a:prstGeom prst="rect">
            <a:avLst/>
          </a:prstGeom>
        </p:spPr>
      </p:pic>
      <p:pic>
        <p:nvPicPr>
          <p:cNvPr id="55" name="Imagem 54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5015140" y="2543012"/>
            <a:ext cx="1287530" cy="1439251"/>
          </a:xfrm>
          <a:prstGeom prst="rect">
            <a:avLst/>
          </a:prstGeom>
        </p:spPr>
      </p:pic>
      <p:pic>
        <p:nvPicPr>
          <p:cNvPr id="54" name="Imagem 53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3771327" y="2542346"/>
            <a:ext cx="1287530" cy="1439251"/>
          </a:xfrm>
          <a:prstGeom prst="rect">
            <a:avLst/>
          </a:prstGeom>
        </p:spPr>
      </p:pic>
      <p:pic>
        <p:nvPicPr>
          <p:cNvPr id="53" name="Imagem 52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1233235" y="2542346"/>
            <a:ext cx="1287530" cy="1439251"/>
          </a:xfrm>
          <a:prstGeom prst="rect">
            <a:avLst/>
          </a:prstGeom>
        </p:spPr>
      </p:pic>
      <p:pic>
        <p:nvPicPr>
          <p:cNvPr id="103" name="Imagem 10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6310192" y="1430055"/>
            <a:ext cx="1287530" cy="1439251"/>
          </a:xfrm>
          <a:prstGeom prst="rect">
            <a:avLst/>
          </a:prstGeom>
        </p:spPr>
      </p:pic>
      <p:pic>
        <p:nvPicPr>
          <p:cNvPr id="105" name="Imagem 10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6310192" y="3655966"/>
            <a:ext cx="1287530" cy="1439251"/>
          </a:xfrm>
          <a:prstGeom prst="rect">
            <a:avLst/>
          </a:prstGeom>
        </p:spPr>
      </p:pic>
      <p:pic>
        <p:nvPicPr>
          <p:cNvPr id="106" name="Imagem 10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6310192" y="4768922"/>
            <a:ext cx="1287530" cy="1439251"/>
          </a:xfrm>
          <a:prstGeom prst="rect">
            <a:avLst/>
          </a:prstGeom>
        </p:spPr>
      </p:pic>
      <p:pic>
        <p:nvPicPr>
          <p:cNvPr id="49" name="Imagem 4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5091" b="11876"/>
          <a:stretch/>
        </p:blipFill>
        <p:spPr>
          <a:xfrm rot="1159461">
            <a:off x="2506404" y="1424026"/>
            <a:ext cx="1221990" cy="1268329"/>
          </a:xfrm>
          <a:prstGeom prst="rect">
            <a:avLst/>
          </a:prstGeom>
        </p:spPr>
      </p:pic>
      <p:pic>
        <p:nvPicPr>
          <p:cNvPr id="50" name="Imagem 4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1232465" y="1430055"/>
            <a:ext cx="1287530" cy="1439251"/>
          </a:xfrm>
          <a:prstGeom prst="rect">
            <a:avLst/>
          </a:prstGeom>
        </p:spPr>
      </p:pic>
      <p:pic>
        <p:nvPicPr>
          <p:cNvPr id="51" name="Imagem 5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5015141" y="1430055"/>
            <a:ext cx="1287530" cy="1439251"/>
          </a:xfrm>
          <a:prstGeom prst="rect">
            <a:avLst/>
          </a:prstGeom>
        </p:spPr>
      </p:pic>
      <p:pic>
        <p:nvPicPr>
          <p:cNvPr id="52" name="Imagem 5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3915" b="17723"/>
          <a:stretch/>
        </p:blipFill>
        <p:spPr>
          <a:xfrm rot="1159461">
            <a:off x="3814954" y="1428903"/>
            <a:ext cx="1237132" cy="1184170"/>
          </a:xfrm>
          <a:prstGeom prst="rect">
            <a:avLst/>
          </a:prstGeom>
        </p:spPr>
      </p:pic>
      <p:cxnSp>
        <p:nvCxnSpPr>
          <p:cNvPr id="69" name="Conector reto 68"/>
          <p:cNvCxnSpPr/>
          <p:nvPr/>
        </p:nvCxnSpPr>
        <p:spPr>
          <a:xfrm>
            <a:off x="899592" y="1561420"/>
            <a:ext cx="714586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Conector reto 62"/>
          <p:cNvCxnSpPr/>
          <p:nvPr/>
        </p:nvCxnSpPr>
        <p:spPr>
          <a:xfrm>
            <a:off x="899592" y="2674376"/>
            <a:ext cx="714586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6" name="Imagem 7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2476277" y="3655966"/>
            <a:ext cx="1287530" cy="1439251"/>
          </a:xfrm>
          <a:prstGeom prst="rect">
            <a:avLst/>
          </a:prstGeom>
        </p:spPr>
      </p:pic>
      <p:pic>
        <p:nvPicPr>
          <p:cNvPr id="77" name="Imagem 7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1232465" y="3655966"/>
            <a:ext cx="1287530" cy="1439251"/>
          </a:xfrm>
          <a:prstGeom prst="rect">
            <a:avLst/>
          </a:prstGeom>
        </p:spPr>
      </p:pic>
      <p:pic>
        <p:nvPicPr>
          <p:cNvPr id="78" name="Imagem 7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5015141" y="3655966"/>
            <a:ext cx="1287530" cy="1439251"/>
          </a:xfrm>
          <a:prstGeom prst="rect">
            <a:avLst/>
          </a:prstGeom>
        </p:spPr>
      </p:pic>
      <p:pic>
        <p:nvPicPr>
          <p:cNvPr id="79" name="Imagem 7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3771329" y="3655966"/>
            <a:ext cx="1287530" cy="1439251"/>
          </a:xfrm>
          <a:prstGeom prst="rect">
            <a:avLst/>
          </a:prstGeom>
        </p:spPr>
      </p:pic>
      <p:pic>
        <p:nvPicPr>
          <p:cNvPr id="81" name="Imagem 8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2476277" y="4768919"/>
            <a:ext cx="1287530" cy="1439251"/>
          </a:xfrm>
          <a:prstGeom prst="rect">
            <a:avLst/>
          </a:prstGeom>
        </p:spPr>
      </p:pic>
      <p:pic>
        <p:nvPicPr>
          <p:cNvPr id="82" name="Imagem 8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1232465" y="4768919"/>
            <a:ext cx="1287530" cy="1439251"/>
          </a:xfrm>
          <a:prstGeom prst="rect">
            <a:avLst/>
          </a:prstGeom>
        </p:spPr>
      </p:pic>
      <p:pic>
        <p:nvPicPr>
          <p:cNvPr id="83" name="Imagem 8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5015141" y="4768919"/>
            <a:ext cx="1287530" cy="1439251"/>
          </a:xfrm>
          <a:prstGeom prst="rect">
            <a:avLst/>
          </a:prstGeom>
        </p:spPr>
      </p:pic>
      <p:pic>
        <p:nvPicPr>
          <p:cNvPr id="84" name="Imagem 8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3771329" y="4768919"/>
            <a:ext cx="1287530" cy="1439251"/>
          </a:xfrm>
          <a:prstGeom prst="rect">
            <a:avLst/>
          </a:prstGeom>
        </p:spPr>
      </p:pic>
      <p:cxnSp>
        <p:nvCxnSpPr>
          <p:cNvPr id="85" name="Conector reto 84"/>
          <p:cNvCxnSpPr/>
          <p:nvPr/>
        </p:nvCxnSpPr>
        <p:spPr>
          <a:xfrm>
            <a:off x="899592" y="6013240"/>
            <a:ext cx="714586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Conector reto 85"/>
          <p:cNvCxnSpPr/>
          <p:nvPr/>
        </p:nvCxnSpPr>
        <p:spPr>
          <a:xfrm>
            <a:off x="899592" y="4900288"/>
            <a:ext cx="714586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Conector reto 73"/>
          <p:cNvCxnSpPr/>
          <p:nvPr/>
        </p:nvCxnSpPr>
        <p:spPr>
          <a:xfrm>
            <a:off x="899592" y="3787329"/>
            <a:ext cx="714586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ector reto 2"/>
          <p:cNvCxnSpPr>
            <a:stCxn id="52" idx="3"/>
          </p:cNvCxnSpPr>
          <p:nvPr/>
        </p:nvCxnSpPr>
        <p:spPr>
          <a:xfrm>
            <a:off x="5017236" y="2225681"/>
            <a:ext cx="1936720" cy="665969"/>
          </a:xfrm>
          <a:prstGeom prst="line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ector reto 4"/>
          <p:cNvCxnSpPr/>
          <p:nvPr/>
        </p:nvCxnSpPr>
        <p:spPr>
          <a:xfrm>
            <a:off x="4870332" y="2429840"/>
            <a:ext cx="788573" cy="461810"/>
          </a:xfrm>
          <a:prstGeom prst="line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" name="Conector reto 6"/>
          <p:cNvCxnSpPr/>
          <p:nvPr/>
        </p:nvCxnSpPr>
        <p:spPr>
          <a:xfrm>
            <a:off x="4473576" y="2553502"/>
            <a:ext cx="0" cy="461810"/>
          </a:xfrm>
          <a:prstGeom prst="line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ector reto 32"/>
          <p:cNvCxnSpPr/>
          <p:nvPr/>
        </p:nvCxnSpPr>
        <p:spPr>
          <a:xfrm rot="10800000" flipV="1">
            <a:off x="1934712" y="2397003"/>
            <a:ext cx="1931368" cy="461810"/>
          </a:xfrm>
          <a:prstGeom prst="line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Conector reto 33"/>
          <p:cNvCxnSpPr/>
          <p:nvPr/>
        </p:nvCxnSpPr>
        <p:spPr>
          <a:xfrm flipH="1">
            <a:off x="3345192" y="2397003"/>
            <a:ext cx="788573" cy="461810"/>
          </a:xfrm>
          <a:prstGeom prst="line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Conector reto 34"/>
          <p:cNvCxnSpPr/>
          <p:nvPr/>
        </p:nvCxnSpPr>
        <p:spPr>
          <a:xfrm>
            <a:off x="3670591" y="3542796"/>
            <a:ext cx="1931368" cy="461810"/>
          </a:xfrm>
          <a:prstGeom prst="line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Conector reto 35"/>
          <p:cNvCxnSpPr/>
          <p:nvPr/>
        </p:nvCxnSpPr>
        <p:spPr>
          <a:xfrm>
            <a:off x="3345192" y="3542796"/>
            <a:ext cx="961716" cy="461810"/>
          </a:xfrm>
          <a:prstGeom prst="line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Conector reto 36"/>
          <p:cNvCxnSpPr/>
          <p:nvPr/>
        </p:nvCxnSpPr>
        <p:spPr>
          <a:xfrm>
            <a:off x="3121578" y="3666458"/>
            <a:ext cx="0" cy="461810"/>
          </a:xfrm>
          <a:prstGeom prst="line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Conector reto 38"/>
          <p:cNvCxnSpPr/>
          <p:nvPr/>
        </p:nvCxnSpPr>
        <p:spPr>
          <a:xfrm flipH="1">
            <a:off x="1993194" y="3509959"/>
            <a:ext cx="788573" cy="461810"/>
          </a:xfrm>
          <a:prstGeom prst="line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ector reto 39"/>
          <p:cNvCxnSpPr/>
          <p:nvPr/>
        </p:nvCxnSpPr>
        <p:spPr>
          <a:xfrm>
            <a:off x="3739478" y="3416350"/>
            <a:ext cx="3048672" cy="665106"/>
          </a:xfrm>
          <a:prstGeom prst="line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5" name="Imagem 44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1232469" y="1430055"/>
            <a:ext cx="1287530" cy="1439251"/>
          </a:xfrm>
          <a:prstGeom prst="rect">
            <a:avLst/>
          </a:prstGeom>
        </p:spPr>
      </p:pic>
      <p:pic>
        <p:nvPicPr>
          <p:cNvPr id="46" name="Imagem 45"/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996" b="13785"/>
          <a:stretch/>
        </p:blipFill>
        <p:spPr>
          <a:xfrm rot="1159461">
            <a:off x="2510279" y="1437767"/>
            <a:ext cx="1300351" cy="1240848"/>
          </a:xfrm>
          <a:prstGeom prst="rect">
            <a:avLst/>
          </a:prstGeom>
        </p:spPr>
      </p:pic>
      <p:pic>
        <p:nvPicPr>
          <p:cNvPr id="47" name="Imagem 46"/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748" b="18716"/>
          <a:stretch/>
        </p:blipFill>
        <p:spPr>
          <a:xfrm rot="1159461">
            <a:off x="5059982" y="1436052"/>
            <a:ext cx="1277905" cy="1169873"/>
          </a:xfrm>
          <a:prstGeom prst="rect">
            <a:avLst/>
          </a:prstGeom>
        </p:spPr>
      </p:pic>
      <p:pic>
        <p:nvPicPr>
          <p:cNvPr id="48" name="Imagem 47"/>
          <p:cNvPicPr>
            <a:picLocks noChangeAspect="1"/>
          </p:cNvPicPr>
          <p:nvPr/>
        </p:nvPicPr>
        <p:blipFill rotWithShape="1"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4" b="18690"/>
          <a:stretch/>
        </p:blipFill>
        <p:spPr>
          <a:xfrm rot="1159461">
            <a:off x="6355771" y="1435856"/>
            <a:ext cx="1276798" cy="1170262"/>
          </a:xfrm>
          <a:prstGeom prst="rect">
            <a:avLst/>
          </a:prstGeom>
        </p:spPr>
      </p:pic>
      <p:cxnSp>
        <p:nvCxnSpPr>
          <p:cNvPr id="58" name="Conector reto 57"/>
          <p:cNvCxnSpPr/>
          <p:nvPr/>
        </p:nvCxnSpPr>
        <p:spPr>
          <a:xfrm>
            <a:off x="5949372" y="4660001"/>
            <a:ext cx="961716" cy="461810"/>
          </a:xfrm>
          <a:prstGeom prst="line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Conector reto 58"/>
          <p:cNvCxnSpPr/>
          <p:nvPr/>
        </p:nvCxnSpPr>
        <p:spPr>
          <a:xfrm>
            <a:off x="5725758" y="4783663"/>
            <a:ext cx="0" cy="461810"/>
          </a:xfrm>
          <a:prstGeom prst="line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Conector reto 59"/>
          <p:cNvCxnSpPr/>
          <p:nvPr/>
        </p:nvCxnSpPr>
        <p:spPr>
          <a:xfrm flipH="1">
            <a:off x="3212773" y="4660001"/>
            <a:ext cx="2051041" cy="550510"/>
          </a:xfrm>
          <a:prstGeom prst="line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Conector reto 60"/>
          <p:cNvCxnSpPr/>
          <p:nvPr/>
        </p:nvCxnSpPr>
        <p:spPr>
          <a:xfrm rot="10800000" flipV="1">
            <a:off x="2191530" y="4525393"/>
            <a:ext cx="2952530" cy="596418"/>
          </a:xfrm>
          <a:prstGeom prst="line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Conector reto 61"/>
          <p:cNvCxnSpPr/>
          <p:nvPr/>
        </p:nvCxnSpPr>
        <p:spPr>
          <a:xfrm flipH="1">
            <a:off x="4749774" y="4779564"/>
            <a:ext cx="788573" cy="461810"/>
          </a:xfrm>
          <a:prstGeom prst="line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7" name="Imagem 66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1241267" y="3672304"/>
            <a:ext cx="1287530" cy="1439251"/>
          </a:xfrm>
          <a:prstGeom prst="rect">
            <a:avLst/>
          </a:prstGeom>
        </p:spPr>
      </p:pic>
      <p:pic>
        <p:nvPicPr>
          <p:cNvPr id="68" name="Imagem 67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3779359" y="3672304"/>
            <a:ext cx="1287530" cy="1439251"/>
          </a:xfrm>
          <a:prstGeom prst="rect">
            <a:avLst/>
          </a:prstGeom>
        </p:spPr>
      </p:pic>
      <p:pic>
        <p:nvPicPr>
          <p:cNvPr id="80" name="Imagem 79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6318992" y="3672304"/>
            <a:ext cx="1287530" cy="1439251"/>
          </a:xfrm>
          <a:prstGeom prst="rect">
            <a:avLst/>
          </a:prstGeom>
        </p:spPr>
      </p:pic>
      <p:pic>
        <p:nvPicPr>
          <p:cNvPr id="87" name="Imagem 86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2477813" y="3655966"/>
            <a:ext cx="1287530" cy="1439251"/>
          </a:xfrm>
          <a:prstGeom prst="rect">
            <a:avLst/>
          </a:prstGeom>
        </p:spPr>
      </p:pic>
      <p:pic>
        <p:nvPicPr>
          <p:cNvPr id="88" name="Imagem 87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1232466" y="4768922"/>
            <a:ext cx="1287530" cy="1439251"/>
          </a:xfrm>
          <a:prstGeom prst="rect">
            <a:avLst/>
          </a:prstGeom>
        </p:spPr>
      </p:pic>
      <p:pic>
        <p:nvPicPr>
          <p:cNvPr id="89" name="Imagem 88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3770558" y="4768922"/>
            <a:ext cx="1287530" cy="1439251"/>
          </a:xfrm>
          <a:prstGeom prst="rect">
            <a:avLst/>
          </a:prstGeom>
        </p:spPr>
      </p:pic>
      <p:pic>
        <p:nvPicPr>
          <p:cNvPr id="90" name="Imagem 89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5014371" y="4769588"/>
            <a:ext cx="1287530" cy="1439251"/>
          </a:xfrm>
          <a:prstGeom prst="rect">
            <a:avLst/>
          </a:prstGeom>
        </p:spPr>
      </p:pic>
      <p:pic>
        <p:nvPicPr>
          <p:cNvPr id="91" name="Imagem 90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9461">
            <a:off x="6310191" y="4768922"/>
            <a:ext cx="1287530" cy="1439251"/>
          </a:xfrm>
          <a:prstGeom prst="rect">
            <a:avLst/>
          </a:prstGeom>
        </p:spPr>
      </p:pic>
      <p:sp>
        <p:nvSpPr>
          <p:cNvPr id="2" name="CaixaDeTexto 1"/>
          <p:cNvSpPr txBox="1"/>
          <p:nvPr/>
        </p:nvSpPr>
        <p:spPr>
          <a:xfrm>
            <a:off x="8045458" y="2005113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N=1</a:t>
            </a:r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8028384" y="3147949"/>
            <a:ext cx="5661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N=2</a:t>
            </a:r>
            <a:endParaRPr lang="pt-BR" dirty="0"/>
          </a:p>
        </p:txBody>
      </p:sp>
      <p:sp>
        <p:nvSpPr>
          <p:cNvPr id="64" name="Retângulo 63"/>
          <p:cNvSpPr/>
          <p:nvPr/>
        </p:nvSpPr>
        <p:spPr>
          <a:xfrm>
            <a:off x="8028384" y="4165353"/>
            <a:ext cx="5661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N=3</a:t>
            </a:r>
            <a:endParaRPr lang="pt-BR" dirty="0"/>
          </a:p>
        </p:txBody>
      </p:sp>
      <p:sp>
        <p:nvSpPr>
          <p:cNvPr id="65" name="Retângulo 64"/>
          <p:cNvSpPr/>
          <p:nvPr/>
        </p:nvSpPr>
        <p:spPr>
          <a:xfrm>
            <a:off x="8028384" y="5308189"/>
            <a:ext cx="570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N=n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 rot="5400000">
            <a:off x="8149653" y="4706240"/>
            <a:ext cx="35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...</a:t>
            </a:r>
            <a:endParaRPr lang="pt-BR" dirty="0"/>
          </a:p>
        </p:txBody>
      </p:sp>
      <p:sp>
        <p:nvSpPr>
          <p:cNvPr id="75" name="Título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1069848"/>
          </a:xfrm>
        </p:spPr>
        <p:txBody>
          <a:bodyPr/>
          <a:lstStyle/>
          <a:p>
            <a:pPr algn="ctr"/>
            <a:r>
              <a:rPr lang="pt-BR" dirty="0" err="1" smtClean="0"/>
              <a:t>Bat</a:t>
            </a:r>
            <a:r>
              <a:rPr lang="pt-BR" dirty="0" smtClean="0"/>
              <a:t> </a:t>
            </a:r>
            <a:r>
              <a:rPr lang="pt-BR" dirty="0" err="1" smtClean="0"/>
              <a:t>Algorithm</a:t>
            </a:r>
            <a:r>
              <a:rPr lang="pt-BR" dirty="0" smtClean="0"/>
              <a:t> – Iterações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05782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2"/>
          <p:cNvSpPr>
            <a:spLocks noGrp="1"/>
          </p:cNvSpPr>
          <p:nvPr>
            <p:ph type="title"/>
          </p:nvPr>
        </p:nvSpPr>
        <p:spPr>
          <a:xfrm>
            <a:off x="457200" y="620688"/>
            <a:ext cx="8229600" cy="1069848"/>
          </a:xfrm>
        </p:spPr>
        <p:txBody>
          <a:bodyPr/>
          <a:lstStyle/>
          <a:p>
            <a:pPr algn="ctr"/>
            <a:r>
              <a:rPr lang="pt-BR" dirty="0" err="1" smtClean="0"/>
              <a:t>Bat</a:t>
            </a:r>
            <a:r>
              <a:rPr lang="pt-BR" dirty="0" smtClean="0"/>
              <a:t> </a:t>
            </a:r>
            <a:r>
              <a:rPr lang="pt-BR" dirty="0" err="1" smtClean="0"/>
              <a:t>Algorithm</a:t>
            </a:r>
            <a:r>
              <a:rPr lang="pt-BR" dirty="0" smtClean="0"/>
              <a:t> - Pseudocódigo</a:t>
            </a:r>
            <a:endParaRPr lang="pt-BR" dirty="0"/>
          </a:p>
        </p:txBody>
      </p:sp>
      <p:pic>
        <p:nvPicPr>
          <p:cNvPr id="5" name="Espaço Reservado para Conteúdo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2776"/>
            <a:ext cx="9090605" cy="511256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30154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Urbano">
  <a:themeElements>
    <a:clrScheme name="Urbano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Urbano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Urbano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586</TotalTime>
  <Words>203</Words>
  <Application>Microsoft Office PowerPoint</Application>
  <PresentationFormat>Apresentação na tela (4:3)</PresentationFormat>
  <Paragraphs>34</Paragraphs>
  <Slides>12</Slides>
  <Notes>1</Notes>
  <HiddenSlides>0</HiddenSlides>
  <MMClips>2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8" baseType="lpstr">
      <vt:lpstr>Calibri</vt:lpstr>
      <vt:lpstr>Georgia</vt:lpstr>
      <vt:lpstr>Trebuchet MS</vt:lpstr>
      <vt:lpstr>Wingdings</vt:lpstr>
      <vt:lpstr>Wingdings 2</vt:lpstr>
      <vt:lpstr>Urbano</vt:lpstr>
      <vt:lpstr>Bat algorithm </vt:lpstr>
      <vt:lpstr>Bat Algorithm - Conceito</vt:lpstr>
      <vt:lpstr>Bat Algorithm - Conceito</vt:lpstr>
      <vt:lpstr>Bat Algorithm</vt:lpstr>
      <vt:lpstr>Bat Algorithm</vt:lpstr>
      <vt:lpstr>Bat Intercepts</vt:lpstr>
      <vt:lpstr>Bat Algorithm - Parâmetros</vt:lpstr>
      <vt:lpstr>Bat Algorithm – Iterações</vt:lpstr>
      <vt:lpstr>Bat Algorithm - Pseudocódigo</vt:lpstr>
      <vt:lpstr>Bat Algorithm - Pseudocódigo</vt:lpstr>
      <vt:lpstr>Bat Algorithm - Exemplo</vt:lpstr>
      <vt:lpstr>Bat Algorithm - Exemplo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Paulo Cesar Oliveira de Paula</dc:creator>
  <cp:lastModifiedBy>Nielsen</cp:lastModifiedBy>
  <cp:revision>38</cp:revision>
  <dcterms:created xsi:type="dcterms:W3CDTF">2014-09-14T22:18:08Z</dcterms:created>
  <dcterms:modified xsi:type="dcterms:W3CDTF">2016-05-31T22:39:39Z</dcterms:modified>
</cp:coreProperties>
</file>

<file path=docProps/thumbnail.jpeg>
</file>